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4" r:id="rId9"/>
    <p:sldId id="265" r:id="rId10"/>
    <p:sldId id="261" r:id="rId11"/>
    <p:sldId id="262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420" y="-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8550" y="1739899"/>
            <a:ext cx="7166803" cy="16045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Raising a Reader and a Writer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550" y="4409163"/>
            <a:ext cx="6815669" cy="926926"/>
          </a:xfrm>
        </p:spPr>
        <p:txBody>
          <a:bodyPr>
            <a:normAutofit/>
          </a:bodyPr>
          <a:lstStyle/>
          <a:p>
            <a:r>
              <a:rPr lang="en-US" dirty="0" smtClean="0"/>
              <a:t>Literacy Afternoon</a:t>
            </a:r>
          </a:p>
          <a:p>
            <a:r>
              <a:rPr lang="en-US" dirty="0" smtClean="0"/>
              <a:t>January</a:t>
            </a:r>
            <a:r>
              <a:rPr lang="en-US" dirty="0" smtClean="0"/>
              <a:t>, 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86" y="2752726"/>
            <a:ext cx="180504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Pre-Writing Skills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1" y="27093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Eye and hand coordination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sz="2300" dirty="0" smtClean="0"/>
              <a:t>Throw </a:t>
            </a:r>
            <a:r>
              <a:rPr lang="en-US" sz="2300" dirty="0"/>
              <a:t>to a target (bowling, golf, basket, …)</a:t>
            </a:r>
          </a:p>
          <a:p>
            <a:pPr marL="0" lvl="0" indent="0">
              <a:buNone/>
            </a:pPr>
            <a:r>
              <a:rPr lang="en-US" sz="2300" dirty="0" smtClean="0"/>
              <a:t>	- Sort </a:t>
            </a:r>
            <a:r>
              <a:rPr lang="en-US" sz="2300" dirty="0"/>
              <a:t>things with tools (tongs or tweezers) or pour liquid/dry rice into containers.</a:t>
            </a:r>
          </a:p>
          <a:p>
            <a:pPr marL="0" lvl="0" indent="0">
              <a:buNone/>
            </a:pPr>
            <a:r>
              <a:rPr lang="en-US" sz="2300" dirty="0" smtClean="0"/>
              <a:t>	- Tactile </a:t>
            </a:r>
            <a:r>
              <a:rPr lang="en-US" sz="2300" dirty="0"/>
              <a:t>letters: practice finger tracing them.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Pre-Writing Skills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1" y="2818356"/>
            <a:ext cx="960119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dirty="0"/>
              <a:t>Pre writing letter awareness</a:t>
            </a:r>
          </a:p>
          <a:p>
            <a:pPr lvl="0"/>
            <a:r>
              <a:rPr lang="en-US" dirty="0" smtClean="0"/>
              <a:t>	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Make letters out of play-dough</a:t>
            </a:r>
          </a:p>
          <a:p>
            <a:pPr lvl="0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Make </a:t>
            </a:r>
            <a:r>
              <a:rPr lang="en-US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sand 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salt box and trace the letters</a:t>
            </a:r>
          </a:p>
          <a:p>
            <a:pPr lvl="0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Play games like memory, bingo, fishing, and letter hunts</a:t>
            </a:r>
          </a:p>
          <a:p>
            <a:pPr lvl="0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Read and point to the print</a:t>
            </a:r>
          </a:p>
          <a:p>
            <a:pPr lvl="0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Create a writing center at home (drawing and writing utensils, dry erase </a:t>
            </a:r>
            <a:r>
              <a:rPr lang="en-US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boards, tablets, etc.)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Pre-Writing Skills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Phonemic awareness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- Create nonsense words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- Clap/jump names/words, syllable hoops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- Finding things: initial phoneme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- Rhyme and alliteration games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- “I spy” game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Essential Tip: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08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Make writing </a:t>
            </a:r>
            <a:r>
              <a:rPr lang="en-US" b="1" dirty="0" smtClean="0">
                <a:solidFill>
                  <a:schemeClr val="tx1"/>
                </a:solidFill>
              </a:rPr>
              <a:t>MEANINGFUL: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Encourage your child to write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- </a:t>
            </a:r>
            <a:r>
              <a:rPr lang="en-US" sz="2200" dirty="0" smtClean="0">
                <a:solidFill>
                  <a:schemeClr val="tx1"/>
                </a:solidFill>
              </a:rPr>
              <a:t>grocery lists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-  birthday/thank you/miss you/… cards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- stories/books to read to the family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- journals about recent experiences  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Children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are learners who will develop in their own rate </a:t>
            </a:r>
            <a:r>
              <a:rPr lang="en-US" dirty="0" smtClean="0">
                <a:solidFill>
                  <a:schemeClr val="tx1"/>
                </a:solidFill>
              </a:rPr>
              <a:t>and will need plenty of time to practice their skills.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0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28" y="2557463"/>
            <a:ext cx="2233344" cy="3317875"/>
          </a:xfrm>
        </p:spPr>
      </p:pic>
    </p:spTree>
    <p:extLst>
      <p:ext uri="{BB962C8B-B14F-4D97-AF65-F5344CB8AC3E}">
        <p14:creationId xmlns:p14="http://schemas.microsoft.com/office/powerpoint/2010/main" val="33745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writing?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1900"/>
            <a:ext cx="9601196" cy="345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9917" y="3494762"/>
            <a:ext cx="755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Writing = Communication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96" y="722516"/>
            <a:ext cx="731599" cy="15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Stages of Early Writing Development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Random Scribbling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7" y="2556932"/>
            <a:ext cx="4439270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Stages of Early Writing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 smtClean="0">
                <a:solidFill>
                  <a:schemeClr val="tx1"/>
                </a:solidFill>
              </a:rPr>
              <a:t>Controlled Scribbling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8" y="2556932"/>
            <a:ext cx="4572638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8000" y="2675235"/>
            <a:ext cx="2305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444444"/>
              </a:solidFill>
              <a:latin typeface="georgia, serif"/>
            </a:endParaRPr>
          </a:p>
          <a:p>
            <a:pPr algn="ctr"/>
            <a:endParaRPr lang="en-US" dirty="0">
              <a:solidFill>
                <a:srgbClr val="444444"/>
              </a:solidFill>
              <a:latin typeface="georgia, serif"/>
            </a:endParaRPr>
          </a:p>
          <a:p>
            <a:pPr algn="ctr"/>
            <a:endParaRPr lang="en-US" dirty="0" smtClean="0">
              <a:solidFill>
                <a:srgbClr val="444444"/>
              </a:solidFill>
              <a:latin typeface="georgia, serif"/>
            </a:endParaRPr>
          </a:p>
          <a:p>
            <a:pPr algn="ctr"/>
            <a:endParaRPr lang="en-US" dirty="0">
              <a:solidFill>
                <a:srgbClr val="444444"/>
              </a:solidFill>
              <a:latin typeface="georgia, serif"/>
            </a:endParaRPr>
          </a:p>
          <a:p>
            <a:pPr algn="ctr"/>
            <a:endParaRPr lang="en-US" dirty="0" smtClean="0">
              <a:solidFill>
                <a:srgbClr val="444444"/>
              </a:solidFill>
              <a:latin typeface="georgia, serif"/>
            </a:endParaRPr>
          </a:p>
          <a:p>
            <a:pPr algn="ctr"/>
            <a:endParaRPr lang="en-US" dirty="0">
              <a:solidFill>
                <a:srgbClr val="444444"/>
              </a:solidFill>
              <a:latin typeface="georgia, serif"/>
            </a:endParaRPr>
          </a:p>
          <a:p>
            <a:pPr algn="ctr"/>
            <a:endParaRPr lang="en-US" dirty="0" smtClean="0">
              <a:solidFill>
                <a:srgbClr val="444444"/>
              </a:solidFill>
              <a:latin typeface="georgia, serif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Stages of Early Writing Development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 smtClean="0">
                <a:solidFill>
                  <a:schemeClr val="tx1"/>
                </a:solidFill>
              </a:rPr>
              <a:t>Mock Writing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5" y="2556932"/>
            <a:ext cx="4725059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Stages of Early Writing Development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7801" y="27093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b="1" dirty="0" smtClean="0">
                <a:solidFill>
                  <a:schemeClr val="tx1"/>
                </a:solidFill>
              </a:rPr>
              <a:t>Writing Letters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59" y="2520692"/>
            <a:ext cx="4753638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1100"/>
            <a:ext cx="9601196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 </a:t>
            </a:r>
            <a:br>
              <a:rPr lang="en-US" sz="2600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Stages of Early Writing Development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b="1" dirty="0" smtClean="0">
                <a:solidFill>
                  <a:schemeClr val="tx1"/>
                </a:solidFill>
              </a:rPr>
              <a:t>Writing Words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81" y="2112968"/>
            <a:ext cx="4915586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Pre-Writing Skills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9248"/>
            <a:ext cx="10128337" cy="3806291"/>
          </a:xfrm>
        </p:spPr>
        <p:txBody>
          <a:bodyPr>
            <a:normAutofit fontScale="77500" lnSpcReduction="20000"/>
          </a:bodyPr>
          <a:lstStyle/>
          <a:p>
            <a:pPr lvl="0" fontAlgn="ctr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schemeClr val="tx1"/>
                </a:solidFill>
              </a:rPr>
              <a:t>Fine Motor Skills</a:t>
            </a:r>
          </a:p>
          <a:p>
            <a:pPr marL="0" lvl="0" indent="0" fontAlgn="ctr">
              <a:buNone/>
            </a:pPr>
            <a:r>
              <a:rPr lang="en-US" dirty="0"/>
              <a:t>	</a:t>
            </a:r>
            <a:r>
              <a:rPr lang="en-US" sz="2900" dirty="0" smtClean="0">
                <a:solidFill>
                  <a:schemeClr val="tx1"/>
                </a:solidFill>
              </a:rPr>
              <a:t>- Help with meals (stir, shake, chop, mix, …)</a:t>
            </a:r>
          </a:p>
          <a:p>
            <a:pPr marL="0" lvl="0" indent="0" fontAlgn="ctr">
              <a:buNone/>
            </a:pPr>
            <a:r>
              <a:rPr lang="en-US" sz="2900" dirty="0">
                <a:solidFill>
                  <a:schemeClr val="tx1"/>
                </a:solidFill>
              </a:rPr>
              <a:t>	</a:t>
            </a:r>
            <a:r>
              <a:rPr lang="en-US" sz="2900" dirty="0" smtClean="0">
                <a:solidFill>
                  <a:schemeClr val="tx1"/>
                </a:solidFill>
              </a:rPr>
              <a:t>- Feed themselves using forks and spoons</a:t>
            </a:r>
          </a:p>
          <a:p>
            <a:pPr marL="0" lvl="0" indent="0" fontAlgn="ctr">
              <a:buNone/>
            </a:pPr>
            <a:r>
              <a:rPr lang="en-US" sz="2900" dirty="0">
                <a:solidFill>
                  <a:schemeClr val="tx1"/>
                </a:solidFill>
              </a:rPr>
              <a:t>	</a:t>
            </a:r>
            <a:r>
              <a:rPr lang="en-US" sz="2900" dirty="0" smtClean="0">
                <a:solidFill>
                  <a:schemeClr val="tx1"/>
                </a:solidFill>
              </a:rPr>
              <a:t>- Open and close containers with lids</a:t>
            </a:r>
          </a:p>
          <a:p>
            <a:pPr marL="0" lvl="0" indent="0" fontAlgn="ctr">
              <a:buNone/>
            </a:pPr>
            <a:r>
              <a:rPr lang="en-US" sz="2900" dirty="0">
                <a:solidFill>
                  <a:schemeClr val="tx1"/>
                </a:solidFill>
              </a:rPr>
              <a:t>	</a:t>
            </a:r>
            <a:r>
              <a:rPr lang="en-US" sz="2900" dirty="0" smtClean="0">
                <a:solidFill>
                  <a:schemeClr val="tx1"/>
                </a:solidFill>
              </a:rPr>
              <a:t>- Cut a variety of materials with scissors</a:t>
            </a:r>
          </a:p>
          <a:p>
            <a:pPr marL="0" lvl="0" indent="0" fontAlgn="ctr">
              <a:buNone/>
            </a:pPr>
            <a:r>
              <a:rPr lang="en-US" sz="2900" dirty="0">
                <a:solidFill>
                  <a:schemeClr val="tx1"/>
                </a:solidFill>
              </a:rPr>
              <a:t>	</a:t>
            </a:r>
            <a:r>
              <a:rPr lang="en-US" sz="2900" dirty="0" smtClean="0">
                <a:solidFill>
                  <a:schemeClr val="tx1"/>
                </a:solidFill>
              </a:rPr>
              <a:t>- Play with puppets, small blocks/Legos, puzzles</a:t>
            </a:r>
          </a:p>
          <a:p>
            <a:pPr marL="0" lvl="0" indent="0" fontAlgn="ctr">
              <a:buNone/>
            </a:pPr>
            <a:r>
              <a:rPr lang="en-US" sz="2900" dirty="0">
                <a:solidFill>
                  <a:schemeClr val="tx1"/>
                </a:solidFill>
              </a:rPr>
              <a:t>	</a:t>
            </a:r>
            <a:r>
              <a:rPr lang="en-US" sz="2900" dirty="0" smtClean="0">
                <a:solidFill>
                  <a:schemeClr val="tx1"/>
                </a:solidFill>
              </a:rPr>
              <a:t>- Draw/write on a variety of surfaces with a variety of writing utensils</a:t>
            </a:r>
          </a:p>
          <a:p>
            <a:pPr marL="0" lvl="0" indent="0" fontAlgn="ctr">
              <a:buNone/>
            </a:pPr>
            <a:r>
              <a:rPr lang="en-US" sz="2900" dirty="0">
                <a:solidFill>
                  <a:schemeClr val="tx1"/>
                </a:solidFill>
              </a:rPr>
              <a:t>	</a:t>
            </a:r>
            <a:r>
              <a:rPr lang="en-US" sz="2900" dirty="0" smtClean="0">
                <a:solidFill>
                  <a:schemeClr val="tx1"/>
                </a:solidFill>
              </a:rPr>
              <a:t>- Have fun lacing and beading</a:t>
            </a:r>
          </a:p>
          <a:p>
            <a:pPr marL="0" lvl="0" indent="0" fontAlgn="ctr">
              <a:buNone/>
            </a:pPr>
            <a:r>
              <a:rPr lang="en-US" sz="2900" dirty="0">
                <a:solidFill>
                  <a:schemeClr val="tx1"/>
                </a:solidFill>
              </a:rPr>
              <a:t>	</a:t>
            </a:r>
            <a:r>
              <a:rPr lang="en-US" sz="2900" dirty="0" smtClean="0">
                <a:solidFill>
                  <a:schemeClr val="tx1"/>
                </a:solidFill>
              </a:rPr>
              <a:t>- Practice drawing</a:t>
            </a:r>
          </a:p>
          <a:p>
            <a:pPr marL="0" lvl="0" indent="0" font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12" y="4633103"/>
            <a:ext cx="1171186" cy="13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Develop arm, hand and wrist strength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sz="2300" dirty="0" smtClean="0">
                <a:solidFill>
                  <a:schemeClr val="tx1"/>
                </a:solidFill>
              </a:rPr>
              <a:t>- Climb and play with playground equipment (especially monkey bars and climbing walls)</a:t>
            </a:r>
          </a:p>
          <a:p>
            <a:pPr marL="0" lv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	</a:t>
            </a:r>
            <a:r>
              <a:rPr lang="en-US" sz="2300" dirty="0" smtClean="0">
                <a:solidFill>
                  <a:schemeClr val="tx1"/>
                </a:solidFill>
              </a:rPr>
              <a:t>- </a:t>
            </a:r>
            <a:r>
              <a:rPr lang="en-US" sz="2300" dirty="0">
                <a:solidFill>
                  <a:schemeClr val="tx1"/>
                </a:solidFill>
              </a:rPr>
              <a:t>Write on vertical surfaces</a:t>
            </a:r>
          </a:p>
          <a:p>
            <a:pPr marL="0" lv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	- Play </a:t>
            </a:r>
            <a:r>
              <a:rPr lang="en-US" sz="2300" dirty="0">
                <a:solidFill>
                  <a:schemeClr val="tx1"/>
                </a:solidFill>
              </a:rPr>
              <a:t>with play-dough and knead dough for bread, cookies, crafts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Pre-Writing Skills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967" y="3920602"/>
            <a:ext cx="1266630" cy="16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5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2406</TotalTime>
  <Words>94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georgia, serif</vt:lpstr>
      <vt:lpstr>Organic</vt:lpstr>
      <vt:lpstr>Raising a Reader and a Writer</vt:lpstr>
      <vt:lpstr>What is writing?</vt:lpstr>
      <vt:lpstr>Stages of Early Writing Development</vt:lpstr>
      <vt:lpstr>Stages of Early Writing Development</vt:lpstr>
      <vt:lpstr>Stages of Early Writing Development</vt:lpstr>
      <vt:lpstr>Stages of Early Writing Development</vt:lpstr>
      <vt:lpstr>Stages of Early Writing Development</vt:lpstr>
      <vt:lpstr>Pre-Writing Skills</vt:lpstr>
      <vt:lpstr>PowerPoint Presentation</vt:lpstr>
      <vt:lpstr>PowerPoint Presentation</vt:lpstr>
      <vt:lpstr>PowerPoint Presentation</vt:lpstr>
      <vt:lpstr>PowerPoint Presentation</vt:lpstr>
      <vt:lpstr>Essential Tip: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Night</dc:title>
  <dc:creator>Joudi, Darine</dc:creator>
  <cp:lastModifiedBy>Chrysoula Stampouliadou</cp:lastModifiedBy>
  <cp:revision>46</cp:revision>
  <dcterms:created xsi:type="dcterms:W3CDTF">2014-02-24T08:41:46Z</dcterms:created>
  <dcterms:modified xsi:type="dcterms:W3CDTF">2015-01-12T19:30:58Z</dcterms:modified>
</cp:coreProperties>
</file>