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4" r:id="rId4"/>
    <p:sldId id="265" r:id="rId5"/>
    <p:sldId id="266" r:id="rId6"/>
    <p:sldId id="268" r:id="rId7"/>
    <p:sldId id="267" r:id="rId8"/>
    <p:sldId id="271" r:id="rId9"/>
    <p:sldId id="273" r:id="rId10"/>
    <p:sldId id="274" r:id="rId11"/>
    <p:sldId id="262" r:id="rId12"/>
    <p:sldId id="26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49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32098" y="1739900"/>
            <a:ext cx="6815669" cy="910164"/>
          </a:xfrm>
        </p:spPr>
        <p:txBody>
          <a:bodyPr/>
          <a:lstStyle/>
          <a:p>
            <a:r>
              <a:rPr lang="en-US" sz="4000" b="1" dirty="0"/>
              <a:t>Raising a Reader and a </a:t>
            </a:r>
            <a:r>
              <a:rPr lang="en-US" sz="4000" b="1" dirty="0" smtClean="0"/>
              <a:t>Writer</a:t>
            </a:r>
            <a:endParaRPr lang="en-US" sz="4000" dirty="0"/>
          </a:p>
        </p:txBody>
      </p:sp>
      <p:sp>
        <p:nvSpPr>
          <p:cNvPr id="3" name="Subtitle 2"/>
          <p:cNvSpPr>
            <a:spLocks noGrp="1"/>
          </p:cNvSpPr>
          <p:nvPr>
            <p:ph type="subTitle" idx="1"/>
          </p:nvPr>
        </p:nvSpPr>
        <p:spPr>
          <a:xfrm>
            <a:off x="2603498" y="4317998"/>
            <a:ext cx="6815669" cy="1320802"/>
          </a:xfrm>
        </p:spPr>
        <p:txBody>
          <a:bodyPr/>
          <a:lstStyle/>
          <a:p>
            <a:r>
              <a:rPr lang="en-US" b="1" dirty="0" smtClean="0"/>
              <a:t>Literacy Afternoon</a:t>
            </a:r>
          </a:p>
          <a:p>
            <a:r>
              <a:rPr lang="en-US" b="1" dirty="0" smtClean="0"/>
              <a:t>January</a:t>
            </a:r>
            <a:r>
              <a:rPr lang="en-US" b="1" dirty="0" smtClean="0"/>
              <a:t>, 2015</a:t>
            </a:r>
            <a:endParaRPr lang="en-US"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8193" y="2746532"/>
            <a:ext cx="1442508" cy="1474997"/>
          </a:xfrm>
          <a:prstGeom prst="rect">
            <a:avLst/>
          </a:prstGeom>
        </p:spPr>
      </p:pic>
    </p:spTree>
    <p:extLst>
      <p:ext uri="{BB962C8B-B14F-4D97-AF65-F5344CB8AC3E}">
        <p14:creationId xmlns:p14="http://schemas.microsoft.com/office/powerpoint/2010/main" val="1286000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you can do to help your child develop pre-reading skills?</a:t>
            </a:r>
          </a:p>
        </p:txBody>
      </p:sp>
      <p:sp>
        <p:nvSpPr>
          <p:cNvPr id="3" name="Content Placeholder 2"/>
          <p:cNvSpPr>
            <a:spLocks noGrp="1"/>
          </p:cNvSpPr>
          <p:nvPr>
            <p:ph idx="1"/>
          </p:nvPr>
        </p:nvSpPr>
        <p:spPr/>
        <p:txBody>
          <a:bodyPr>
            <a:normAutofit fontScale="92500" lnSpcReduction="10000"/>
          </a:bodyPr>
          <a:lstStyle/>
          <a:p>
            <a:pPr marL="0" indent="0">
              <a:buNone/>
            </a:pPr>
            <a:r>
              <a:rPr lang="en-US" sz="2200" b="1" dirty="0"/>
              <a:t>7.  Language </a:t>
            </a:r>
            <a:r>
              <a:rPr lang="en-US" sz="2200" b="1" dirty="0" smtClean="0"/>
              <a:t>skills:</a:t>
            </a:r>
            <a:endParaRPr lang="en-US" sz="2200" dirty="0" smtClean="0"/>
          </a:p>
          <a:p>
            <a:r>
              <a:rPr lang="en-US" sz="2200" b="1" dirty="0" smtClean="0"/>
              <a:t>The </a:t>
            </a:r>
            <a:r>
              <a:rPr lang="en-US" sz="2200" b="1" dirty="0"/>
              <a:t>more experience children have of language, the more easily they will learn to read. Your child needs to hear and join in conversations (with adults and children), and listen to stories and poetry of all sorts</a:t>
            </a:r>
            <a:r>
              <a:rPr lang="en-US" sz="2200" b="1" dirty="0" smtClean="0"/>
              <a:t>.</a:t>
            </a:r>
            <a:endParaRPr lang="en-US" sz="2200" b="1" dirty="0"/>
          </a:p>
          <a:p>
            <a:pPr lvl="0"/>
            <a:r>
              <a:rPr lang="en-US" sz="2200" b="1" dirty="0" smtClean="0"/>
              <a:t>Having </a:t>
            </a:r>
            <a:r>
              <a:rPr lang="en-US" sz="2200" b="1" dirty="0"/>
              <a:t>conversations with your child about anything and everything is the best way to develop their language skills.</a:t>
            </a:r>
          </a:p>
          <a:p>
            <a:pPr lvl="0"/>
            <a:r>
              <a:rPr lang="en-US" sz="2200" b="1" dirty="0"/>
              <a:t>Reading stories to them will broaden their </a:t>
            </a:r>
            <a:r>
              <a:rPr lang="en-US" sz="2200" b="1" dirty="0" smtClean="0"/>
              <a:t>vocabulary.</a:t>
            </a:r>
            <a:endParaRPr lang="en-US" sz="2200" b="1" dirty="0"/>
          </a:p>
          <a:p>
            <a:pPr lvl="0"/>
            <a:r>
              <a:rPr lang="en-US" sz="2200" b="1" dirty="0"/>
              <a:t>Make sure that your child gets plenty of opportunity to talk to other adults and </a:t>
            </a:r>
            <a:r>
              <a:rPr lang="en-US" sz="2200" b="1" dirty="0" smtClean="0"/>
              <a:t>children.</a:t>
            </a:r>
            <a:endParaRPr lang="en-US" sz="2200" b="1" dirty="0"/>
          </a:p>
          <a:p>
            <a:endParaRPr lang="en-US" dirty="0"/>
          </a:p>
        </p:txBody>
      </p:sp>
    </p:spTree>
    <p:extLst>
      <p:ext uri="{BB962C8B-B14F-4D97-AF65-F5344CB8AC3E}">
        <p14:creationId xmlns:p14="http://schemas.microsoft.com/office/powerpoint/2010/main" val="3649751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253065"/>
            <a:ext cx="9601196" cy="1303867"/>
          </a:xfrm>
        </p:spPr>
        <p:txBody>
          <a:bodyPr>
            <a:normAutofit fontScale="90000"/>
          </a:bodyPr>
          <a:lstStyle/>
          <a:p>
            <a:pPr lvl="0"/>
            <a:r>
              <a:rPr lang="en-US" dirty="0" smtClean="0"/>
              <a:t/>
            </a:r>
            <a:br>
              <a:rPr lang="en-US" dirty="0" smtClean="0"/>
            </a:br>
            <a:r>
              <a:rPr lang="en-US" sz="2700" b="1" dirty="0">
                <a:latin typeface="+mn-lt"/>
              </a:rPr>
              <a:t>T</a:t>
            </a:r>
            <a:r>
              <a:rPr lang="en-US" sz="2700" b="1" dirty="0" smtClean="0">
                <a:latin typeface="+mn-lt"/>
              </a:rPr>
              <a:t>he </a:t>
            </a:r>
            <a:r>
              <a:rPr lang="en-US" sz="2700" b="1" dirty="0">
                <a:latin typeface="+mn-lt"/>
              </a:rPr>
              <a:t>number one way to get young children on the road to reading is:</a:t>
            </a:r>
            <a:br>
              <a:rPr lang="en-US" sz="2700" b="1" dirty="0">
                <a:latin typeface="+mn-lt"/>
              </a:rPr>
            </a:br>
            <a:r>
              <a:rPr lang="en-US" sz="2700" b="1" dirty="0">
                <a:latin typeface="+mn-lt"/>
              </a:rPr>
              <a:t>Read together EVERY day!</a:t>
            </a:r>
            <a:r>
              <a:rPr lang="en-US" sz="2800" dirty="0"/>
              <a:t/>
            </a:r>
            <a:br>
              <a:rPr lang="en-US" sz="2800" dirty="0"/>
            </a:br>
            <a:r>
              <a:rPr lang="en-US" sz="3100" dirty="0"/>
              <a:t/>
            </a:r>
            <a:br>
              <a:rPr lang="en-US" sz="3100" dirty="0"/>
            </a:br>
            <a:endParaRPr lang="en-US" sz="3100" dirty="0"/>
          </a:p>
        </p:txBody>
      </p:sp>
      <p:sp>
        <p:nvSpPr>
          <p:cNvPr id="3" name="Content Placeholder 2"/>
          <p:cNvSpPr>
            <a:spLocks noGrp="1"/>
          </p:cNvSpPr>
          <p:nvPr>
            <p:ph idx="1"/>
          </p:nvPr>
        </p:nvSpPr>
        <p:spPr/>
        <p:txBody>
          <a:bodyPr/>
          <a:lstStyle/>
          <a:p>
            <a:pPr marL="0" indent="0">
              <a:buNone/>
            </a:pP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1792" y="2910572"/>
            <a:ext cx="3544866" cy="2611656"/>
          </a:xfrm>
          <a:prstGeom prst="rect">
            <a:avLst/>
          </a:prstGeom>
        </p:spPr>
      </p:pic>
    </p:spTree>
    <p:extLst>
      <p:ext uri="{BB962C8B-B14F-4D97-AF65-F5344CB8AC3E}">
        <p14:creationId xmlns:p14="http://schemas.microsoft.com/office/powerpoint/2010/main" val="2587035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3400" y="2382769"/>
            <a:ext cx="5715000" cy="3789294"/>
          </a:xfrm>
        </p:spPr>
      </p:pic>
    </p:spTree>
    <p:extLst>
      <p:ext uri="{BB962C8B-B14F-4D97-AF65-F5344CB8AC3E}">
        <p14:creationId xmlns:p14="http://schemas.microsoft.com/office/powerpoint/2010/main" val="3374528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Pre-reading Skills</a:t>
            </a:r>
            <a:endParaRPr lang="en-US" dirty="0">
              <a:latin typeface="+mn-lt"/>
            </a:endParaRPr>
          </a:p>
        </p:txBody>
      </p:sp>
      <p:sp>
        <p:nvSpPr>
          <p:cNvPr id="3" name="Content Placeholder 2"/>
          <p:cNvSpPr>
            <a:spLocks noGrp="1"/>
          </p:cNvSpPr>
          <p:nvPr>
            <p:ph idx="1"/>
          </p:nvPr>
        </p:nvSpPr>
        <p:spPr>
          <a:xfrm>
            <a:off x="1295402" y="2453151"/>
            <a:ext cx="9601196" cy="3095880"/>
          </a:xfrm>
        </p:spPr>
        <p:txBody>
          <a:bodyPr>
            <a:normAutofit/>
          </a:bodyPr>
          <a:lstStyle/>
          <a:p>
            <a:pPr marL="0" indent="0">
              <a:buNone/>
            </a:pPr>
            <a:endParaRPr lang="en-US" sz="5500" dirty="0"/>
          </a:p>
          <a:p>
            <a:pPr marL="0" indent="0">
              <a:buNone/>
            </a:pPr>
            <a:r>
              <a:rPr lang="en-US" dirty="0"/>
              <a:t/>
            </a:r>
            <a:br>
              <a:rPr lang="en-US" dirty="0"/>
            </a:b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799" y="691025"/>
            <a:ext cx="2590800" cy="17621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8846" y="631824"/>
            <a:ext cx="2800353" cy="1880529"/>
          </a:xfrm>
          <a:prstGeom prst="rect">
            <a:avLst/>
          </a:prstGeom>
        </p:spPr>
      </p:pic>
      <p:sp>
        <p:nvSpPr>
          <p:cNvPr id="8" name="Rectangle 7"/>
          <p:cNvSpPr/>
          <p:nvPr/>
        </p:nvSpPr>
        <p:spPr>
          <a:xfrm>
            <a:off x="3047999" y="3156559"/>
            <a:ext cx="5920637" cy="2397579"/>
          </a:xfrm>
          <a:prstGeom prst="rect">
            <a:avLst/>
          </a:prstGeom>
        </p:spPr>
        <p:txBody>
          <a:bodyPr wrap="square">
            <a:spAutoFit/>
          </a:bodyPr>
          <a:lstStyle/>
          <a:p>
            <a:pPr algn="ctr">
              <a:lnSpc>
                <a:spcPct val="107000"/>
              </a:lnSpc>
              <a:spcAft>
                <a:spcPts val="800"/>
              </a:spcAft>
            </a:pPr>
            <a:r>
              <a:rPr lang="en-US" sz="2000" dirty="0">
                <a:solidFill>
                  <a:srgbClr val="191919"/>
                </a:solidFill>
                <a:latin typeface="Georgia" panose="02040502050405020303" pitchFamily="18" charset="0"/>
                <a:ea typeface="Calibri" panose="020F0502020204030204" pitchFamily="34" charset="0"/>
                <a:cs typeface="Calibri" panose="020F0502020204030204" pitchFamily="34" charset="0"/>
              </a:rPr>
              <a:t>Before your child actually begins to read, he/she will develop a set of skills known as pre-reading skills. </a:t>
            </a:r>
            <a:r>
              <a:rPr lang="en-US" sz="2000" dirty="0" smtClean="0">
                <a:solidFill>
                  <a:srgbClr val="000000"/>
                </a:solidFill>
                <a:latin typeface="Georgia" panose="02040502050405020303" pitchFamily="18" charset="0"/>
                <a:ea typeface="Calibri" panose="020F0502020204030204" pitchFamily="34" charset="0"/>
                <a:cs typeface="Calibri" panose="020F0502020204030204" pitchFamily="34" charset="0"/>
              </a:rPr>
              <a:t>Many </a:t>
            </a:r>
            <a:r>
              <a:rPr lang="en-US" sz="2000" dirty="0">
                <a:solidFill>
                  <a:srgbClr val="000000"/>
                </a:solidFill>
                <a:latin typeface="Georgia" panose="02040502050405020303" pitchFamily="18" charset="0"/>
                <a:ea typeface="Calibri" panose="020F0502020204030204" pitchFamily="34" charset="0"/>
                <a:cs typeface="Calibri" panose="020F0502020204030204" pitchFamily="34" charset="0"/>
              </a:rPr>
              <a:t>of these skills are learnt naturally, at home and in the nursery/preschool environment. By talking and reading with your child, you will be doing a great deal to help these essential skills to develop.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549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Tips for Reading with your Child </a:t>
            </a:r>
            <a:endParaRPr lang="en-US" dirty="0"/>
          </a:p>
        </p:txBody>
      </p:sp>
      <p:sp>
        <p:nvSpPr>
          <p:cNvPr id="3" name="Content Placeholder 2"/>
          <p:cNvSpPr>
            <a:spLocks noGrp="1"/>
          </p:cNvSpPr>
          <p:nvPr>
            <p:ph idx="1"/>
          </p:nvPr>
        </p:nvSpPr>
        <p:spPr/>
        <p:txBody>
          <a:bodyPr>
            <a:normAutofit/>
          </a:bodyPr>
          <a:lstStyle/>
          <a:p>
            <a:pPr lvl="0"/>
            <a:r>
              <a:rPr lang="en-US" b="1" dirty="0"/>
              <a:t>Build the best home library for your child.</a:t>
            </a:r>
            <a:endParaRPr lang="en-US" dirty="0"/>
          </a:p>
          <a:p>
            <a:pPr lvl="0"/>
            <a:r>
              <a:rPr lang="en-US" b="1" dirty="0"/>
              <a:t>The early years are critical to developing a lifelong love of reading.</a:t>
            </a:r>
            <a:endParaRPr lang="en-US" dirty="0"/>
          </a:p>
          <a:p>
            <a:r>
              <a:rPr lang="en-US" b="1" dirty="0"/>
              <a:t>Choose a good time and comfortable spot to read to your child</a:t>
            </a:r>
            <a:r>
              <a:rPr lang="en-US" b="1" dirty="0" smtClean="0"/>
              <a:t>.</a:t>
            </a:r>
          </a:p>
          <a:p>
            <a:pPr lvl="0"/>
            <a:r>
              <a:rPr lang="en-US" b="1" dirty="0"/>
              <a:t>Read together every day.  Make it a routine.</a:t>
            </a:r>
            <a:endParaRPr lang="en-US" dirty="0"/>
          </a:p>
          <a:p>
            <a:pPr lvl="0"/>
            <a:r>
              <a:rPr lang="en-US" dirty="0"/>
              <a:t> </a:t>
            </a:r>
            <a:r>
              <a:rPr lang="en-US" b="1" dirty="0"/>
              <a:t>Show your child that you are a good reader too</a:t>
            </a:r>
            <a:r>
              <a:rPr lang="en-US" b="1" dirty="0" smtClean="0"/>
              <a:t>!</a:t>
            </a:r>
            <a:endParaRPr lang="en-US" dirty="0"/>
          </a:p>
        </p:txBody>
      </p:sp>
    </p:spTree>
    <p:extLst>
      <p:ext uri="{BB962C8B-B14F-4D97-AF65-F5344CB8AC3E}">
        <p14:creationId xmlns:p14="http://schemas.microsoft.com/office/powerpoint/2010/main" val="2164361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Tips for Reading with your Child </a:t>
            </a:r>
            <a:endParaRPr lang="en-US" dirty="0"/>
          </a:p>
        </p:txBody>
      </p:sp>
      <p:sp>
        <p:nvSpPr>
          <p:cNvPr id="3" name="Content Placeholder 2"/>
          <p:cNvSpPr>
            <a:spLocks noGrp="1"/>
          </p:cNvSpPr>
          <p:nvPr>
            <p:ph idx="1"/>
          </p:nvPr>
        </p:nvSpPr>
        <p:spPr/>
        <p:txBody>
          <a:bodyPr/>
          <a:lstStyle/>
          <a:p>
            <a:pPr lvl="0"/>
            <a:r>
              <a:rPr lang="en-US" b="1" dirty="0" smtClean="0"/>
              <a:t>Show </a:t>
            </a:r>
            <a:r>
              <a:rPr lang="en-US" b="1" dirty="0"/>
              <a:t>your child the different parts of a book</a:t>
            </a:r>
            <a:endParaRPr lang="en-US" dirty="0"/>
          </a:p>
          <a:p>
            <a:pPr lvl="0"/>
            <a:r>
              <a:rPr lang="en-US" b="1" dirty="0"/>
              <a:t>Show how we read words on a page</a:t>
            </a:r>
            <a:endParaRPr lang="en-US" dirty="0"/>
          </a:p>
          <a:p>
            <a:pPr lvl="0"/>
            <a:r>
              <a:rPr lang="en-US" b="1" dirty="0"/>
              <a:t>Be </a:t>
            </a:r>
            <a:r>
              <a:rPr lang="en-US" b="1" dirty="0" smtClean="0"/>
              <a:t>interactive</a:t>
            </a:r>
            <a:endParaRPr lang="en-US" dirty="0"/>
          </a:p>
          <a:p>
            <a:pPr lvl="0"/>
            <a:r>
              <a:rPr lang="en-US" b="1" dirty="0"/>
              <a:t>Read it </a:t>
            </a:r>
            <a:r>
              <a:rPr lang="en-US" b="1" dirty="0" smtClean="0"/>
              <a:t>over and over </a:t>
            </a:r>
            <a:r>
              <a:rPr lang="en-US" b="1" dirty="0"/>
              <a:t>again</a:t>
            </a:r>
            <a:endParaRPr lang="en-US" dirty="0"/>
          </a:p>
          <a:p>
            <a:pPr lvl="0"/>
            <a:r>
              <a:rPr lang="en-US" b="1" dirty="0"/>
              <a:t>Encourage creativity and </a:t>
            </a:r>
            <a:r>
              <a:rPr lang="en-US" b="1" dirty="0" smtClean="0"/>
              <a:t>understanding</a:t>
            </a:r>
          </a:p>
          <a:p>
            <a:r>
              <a:rPr lang="en-US" b="1" dirty="0"/>
              <a:t>Point out print </a:t>
            </a:r>
            <a:r>
              <a:rPr lang="en-US" b="1" dirty="0" smtClean="0"/>
              <a:t>everywhere</a:t>
            </a:r>
            <a:endParaRPr lang="en-US" dirty="0"/>
          </a:p>
          <a:p>
            <a:pPr lvl="0"/>
            <a:endParaRPr lang="en-US" dirty="0"/>
          </a:p>
          <a:p>
            <a:endParaRPr lang="en-US" dirty="0"/>
          </a:p>
        </p:txBody>
      </p:sp>
    </p:spTree>
    <p:extLst>
      <p:ext uri="{BB962C8B-B14F-4D97-AF65-F5344CB8AC3E}">
        <p14:creationId xmlns:p14="http://schemas.microsoft.com/office/powerpoint/2010/main" val="1470105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152395"/>
            <a:ext cx="9601195" cy="1164920"/>
          </a:xfrm>
        </p:spPr>
        <p:txBody>
          <a:bodyPr>
            <a:normAutofit fontScale="90000"/>
          </a:bodyPr>
          <a:lstStyle/>
          <a:p>
            <a:r>
              <a:rPr lang="en-US" dirty="0" smtClean="0"/>
              <a:t> </a:t>
            </a:r>
            <a:r>
              <a:rPr lang="en-US" sz="4000" dirty="0">
                <a:latin typeface="+mn-lt"/>
              </a:rPr>
              <a:t>What you can do to help your child develop pre-reading </a:t>
            </a:r>
            <a:r>
              <a:rPr lang="en-US" sz="4000" dirty="0" smtClean="0">
                <a:latin typeface="+mn-lt"/>
              </a:rPr>
              <a:t>skills?</a:t>
            </a:r>
            <a:r>
              <a:rPr lang="en-US" dirty="0"/>
              <a:t/>
            </a:r>
            <a:br>
              <a:rPr lang="en-US" dirty="0"/>
            </a:br>
            <a:endParaRPr lang="en-US" dirty="0"/>
          </a:p>
        </p:txBody>
      </p:sp>
      <p:sp>
        <p:nvSpPr>
          <p:cNvPr id="3" name="Content Placeholder 2"/>
          <p:cNvSpPr>
            <a:spLocks noGrp="1"/>
          </p:cNvSpPr>
          <p:nvPr>
            <p:ph idx="1"/>
          </p:nvPr>
        </p:nvSpPr>
        <p:spPr>
          <a:xfrm>
            <a:off x="1295400" y="2480152"/>
            <a:ext cx="9727503" cy="3757809"/>
          </a:xfrm>
        </p:spPr>
        <p:txBody>
          <a:bodyPr>
            <a:normAutofit fontScale="25000" lnSpcReduction="20000"/>
          </a:bodyPr>
          <a:lstStyle/>
          <a:p>
            <a:pPr marL="0" indent="0">
              <a:buNone/>
            </a:pPr>
            <a:r>
              <a:rPr lang="en-US" sz="11200" b="1" dirty="0"/>
              <a:t>1.  Read, read, read, read, read!</a:t>
            </a:r>
          </a:p>
          <a:p>
            <a:r>
              <a:rPr lang="en-US" sz="6400" b="1" dirty="0"/>
              <a:t>There is no better way to introduce your child to language than to read to them daily. </a:t>
            </a:r>
            <a:endParaRPr lang="en-US" sz="6400" b="1" dirty="0" smtClean="0"/>
          </a:p>
          <a:p>
            <a:pPr marL="0" indent="0">
              <a:buNone/>
            </a:pPr>
            <a:r>
              <a:rPr lang="en-US" sz="11200" b="1" dirty="0"/>
              <a:t>2.  </a:t>
            </a:r>
            <a:r>
              <a:rPr lang="en-US" sz="11200" b="1" dirty="0" smtClean="0"/>
              <a:t>Matching</a:t>
            </a:r>
            <a:r>
              <a:rPr lang="en-US" sz="8000" b="1" dirty="0" smtClean="0"/>
              <a:t>: </a:t>
            </a:r>
            <a:r>
              <a:rPr lang="en-US" sz="6400" b="1" dirty="0" smtClean="0"/>
              <a:t>When </a:t>
            </a:r>
            <a:r>
              <a:rPr lang="en-US" sz="6400" b="1" dirty="0"/>
              <a:t>we read, part of what we do involves matching. Children learn to match shapes, patterns, letters and, finally, words</a:t>
            </a:r>
            <a:r>
              <a:rPr lang="en-US" sz="6400" b="1" dirty="0" smtClean="0"/>
              <a:t>. </a:t>
            </a:r>
          </a:p>
          <a:p>
            <a:pPr lvl="0"/>
            <a:r>
              <a:rPr lang="en-US" sz="8000" dirty="0"/>
              <a:t>Card games</a:t>
            </a:r>
          </a:p>
          <a:p>
            <a:pPr lvl="0"/>
            <a:r>
              <a:rPr lang="en-US" sz="8000" dirty="0" smtClean="0"/>
              <a:t>Bingo games</a:t>
            </a:r>
          </a:p>
          <a:p>
            <a:pPr lvl="0"/>
            <a:r>
              <a:rPr lang="en-US" sz="8000" dirty="0" smtClean="0"/>
              <a:t>Magnetic letters</a:t>
            </a:r>
            <a:endParaRPr lang="en-US" sz="8000" dirty="0"/>
          </a:p>
          <a:p>
            <a:pPr lvl="0"/>
            <a:r>
              <a:rPr lang="en-US" sz="8000" dirty="0" smtClean="0"/>
              <a:t>Pairing </a:t>
            </a:r>
            <a:r>
              <a:rPr lang="en-US" sz="8000" dirty="0"/>
              <a:t>up socks from the laundry</a:t>
            </a:r>
          </a:p>
          <a:p>
            <a:pPr lvl="0"/>
            <a:r>
              <a:rPr lang="en-US" sz="8000" dirty="0" smtClean="0"/>
              <a:t>Jigsaw </a:t>
            </a:r>
            <a:r>
              <a:rPr lang="en-US" sz="8000" dirty="0"/>
              <a:t>puzzles</a:t>
            </a:r>
          </a:p>
          <a:p>
            <a:endParaRPr lang="en-US" dirty="0" smtClean="0"/>
          </a:p>
          <a:p>
            <a:endParaRPr lang="en-US" dirty="0"/>
          </a:p>
          <a:p>
            <a:endParaRPr lang="en-US" dirty="0"/>
          </a:p>
        </p:txBody>
      </p:sp>
    </p:spTree>
    <p:extLst>
      <p:ext uri="{BB962C8B-B14F-4D97-AF65-F5344CB8AC3E}">
        <p14:creationId xmlns:p14="http://schemas.microsoft.com/office/powerpoint/2010/main" val="4239890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What you can do to help your child develop pre-reading </a:t>
            </a:r>
            <a:r>
              <a:rPr lang="en-US" dirty="0" smtClean="0"/>
              <a:t>skills?</a:t>
            </a:r>
            <a:endParaRPr lang="en-US" dirty="0"/>
          </a:p>
        </p:txBody>
      </p:sp>
      <p:sp>
        <p:nvSpPr>
          <p:cNvPr id="3" name="Content Placeholder 2"/>
          <p:cNvSpPr>
            <a:spLocks noGrp="1"/>
          </p:cNvSpPr>
          <p:nvPr>
            <p:ph idx="1"/>
          </p:nvPr>
        </p:nvSpPr>
        <p:spPr>
          <a:xfrm>
            <a:off x="1295401" y="2556932"/>
            <a:ext cx="9601196" cy="3655978"/>
          </a:xfrm>
        </p:spPr>
        <p:txBody>
          <a:bodyPr>
            <a:normAutofit fontScale="55000" lnSpcReduction="20000"/>
          </a:bodyPr>
          <a:lstStyle/>
          <a:p>
            <a:pPr marL="0" indent="0">
              <a:buNone/>
            </a:pPr>
            <a:r>
              <a:rPr lang="en-US" sz="5100" b="1" dirty="0"/>
              <a:t>3.  </a:t>
            </a:r>
            <a:r>
              <a:rPr lang="en-US" sz="5100" b="1" dirty="0" smtClean="0"/>
              <a:t>Rhyming</a:t>
            </a:r>
            <a:r>
              <a:rPr lang="en-US" sz="4000" b="1" dirty="0" smtClean="0"/>
              <a:t>: </a:t>
            </a:r>
            <a:r>
              <a:rPr lang="en-US" sz="2900" b="1" dirty="0" smtClean="0"/>
              <a:t>Research </a:t>
            </a:r>
            <a:r>
              <a:rPr lang="en-US" sz="2900" b="1" dirty="0"/>
              <a:t>shows that children who can understand about rhyming words have a head start in learning to read and, even more, to spell.</a:t>
            </a:r>
          </a:p>
          <a:p>
            <a:pPr lvl="0"/>
            <a:r>
              <a:rPr lang="en-US" sz="3800" dirty="0"/>
              <a:t>Sing nursery rhymes</a:t>
            </a:r>
          </a:p>
          <a:p>
            <a:pPr lvl="0"/>
            <a:r>
              <a:rPr lang="en-US" sz="3800" dirty="0"/>
              <a:t>Miss of the end of rhymes for your child to complete, e.g. "Humpty Dumpty sat on a wall, Humpty Dumpty had a great...?"</a:t>
            </a:r>
          </a:p>
          <a:p>
            <a:pPr lvl="0"/>
            <a:r>
              <a:rPr lang="en-US" sz="3800" dirty="0"/>
              <a:t>When that gets too easy for them, make it harder! "Humpty Dumpty sat in a tree, Humpty Dumpty had a cup of ...?"</a:t>
            </a:r>
          </a:p>
          <a:p>
            <a:pPr lvl="0"/>
            <a:r>
              <a:rPr lang="en-US" sz="3800" dirty="0"/>
              <a:t>Play rhyming games such as "I Spy with my little eye, something that rhymes with fox" (box).</a:t>
            </a:r>
          </a:p>
          <a:p>
            <a:pPr lvl="0"/>
            <a:r>
              <a:rPr lang="en-US" sz="3800" dirty="0"/>
              <a:t>Encourage your child to sing along to nursery rhymes, pop songs, whatever they enjoy.</a:t>
            </a:r>
          </a:p>
          <a:p>
            <a:endParaRPr lang="en-US" sz="2900" dirty="0"/>
          </a:p>
        </p:txBody>
      </p:sp>
    </p:spTree>
    <p:extLst>
      <p:ext uri="{BB962C8B-B14F-4D97-AF65-F5344CB8AC3E}">
        <p14:creationId xmlns:p14="http://schemas.microsoft.com/office/powerpoint/2010/main" val="1747652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What you can do to help your child develop pre-reading skills?</a:t>
            </a:r>
          </a:p>
        </p:txBody>
      </p:sp>
      <p:sp>
        <p:nvSpPr>
          <p:cNvPr id="3" name="Content Placeholder 2"/>
          <p:cNvSpPr>
            <a:spLocks noGrp="1"/>
          </p:cNvSpPr>
          <p:nvPr>
            <p:ph idx="1"/>
          </p:nvPr>
        </p:nvSpPr>
        <p:spPr/>
        <p:txBody>
          <a:bodyPr>
            <a:normAutofit fontScale="85000" lnSpcReduction="20000"/>
          </a:bodyPr>
          <a:lstStyle/>
          <a:p>
            <a:pPr marL="0" indent="0">
              <a:buNone/>
            </a:pPr>
            <a:r>
              <a:rPr lang="en-US" sz="4000" b="1" dirty="0" smtClean="0"/>
              <a:t>4.  Letter </a:t>
            </a:r>
            <a:r>
              <a:rPr lang="en-US" sz="4000" b="1" dirty="0" smtClean="0"/>
              <a:t>skills:</a:t>
            </a:r>
            <a:r>
              <a:rPr lang="en-US" sz="4000" b="1" dirty="0"/>
              <a:t> </a:t>
            </a:r>
            <a:r>
              <a:rPr lang="en-US" dirty="0" smtClean="0"/>
              <a:t>As </a:t>
            </a:r>
            <a:r>
              <a:rPr lang="en-US" dirty="0"/>
              <a:t>well as recognizing letter shapes, learning the most common sounds that each letter makes will give children a head start</a:t>
            </a:r>
            <a:r>
              <a:rPr lang="en-US" dirty="0" smtClean="0"/>
              <a:t>.</a:t>
            </a:r>
          </a:p>
          <a:p>
            <a:pPr lvl="0"/>
            <a:r>
              <a:rPr lang="en-US" dirty="0"/>
              <a:t>Introduce letters and their sounds gradually.</a:t>
            </a:r>
          </a:p>
          <a:p>
            <a:pPr lvl="0"/>
            <a:r>
              <a:rPr lang="en-US" dirty="0"/>
              <a:t>Start with letters that are important to your child, such as their initial, all those with an interesting shape which makes them easy to recognize.</a:t>
            </a:r>
          </a:p>
          <a:p>
            <a:pPr lvl="0"/>
            <a:r>
              <a:rPr lang="en-US" dirty="0"/>
              <a:t>Use letter sounds rather than names - 'a for ant', not 'ay for ape'. Letter sounds are much more useful in learning to read than names.</a:t>
            </a:r>
          </a:p>
          <a:p>
            <a:pPr lvl="0"/>
            <a:r>
              <a:rPr lang="en-US" dirty="0"/>
              <a:t>Generally, stick to lower case letters to start with, except for the first letter of a name.</a:t>
            </a:r>
          </a:p>
          <a:p>
            <a:pPr lvl="0"/>
            <a:r>
              <a:rPr lang="en-US" dirty="0"/>
              <a:t>Try using magnetic letters.</a:t>
            </a:r>
          </a:p>
          <a:p>
            <a:pPr marL="0" indent="0">
              <a:buNone/>
            </a:pPr>
            <a:endParaRPr lang="en-US" dirty="0"/>
          </a:p>
          <a:p>
            <a:endParaRPr lang="en-US" dirty="0" smtClean="0"/>
          </a:p>
        </p:txBody>
      </p:sp>
    </p:spTree>
    <p:extLst>
      <p:ext uri="{BB962C8B-B14F-4D97-AF65-F5344CB8AC3E}">
        <p14:creationId xmlns:p14="http://schemas.microsoft.com/office/powerpoint/2010/main" val="1516644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you can do to help your child develop pre-reading skills?</a:t>
            </a:r>
          </a:p>
        </p:txBody>
      </p:sp>
      <p:sp>
        <p:nvSpPr>
          <p:cNvPr id="3" name="Content Placeholder 2"/>
          <p:cNvSpPr>
            <a:spLocks noGrp="1"/>
          </p:cNvSpPr>
          <p:nvPr>
            <p:ph idx="1"/>
          </p:nvPr>
        </p:nvSpPr>
        <p:spPr/>
        <p:txBody>
          <a:bodyPr>
            <a:normAutofit fontScale="85000" lnSpcReduction="10000"/>
          </a:bodyPr>
          <a:lstStyle/>
          <a:p>
            <a:pPr marL="0" indent="0">
              <a:buNone/>
            </a:pPr>
            <a:r>
              <a:rPr lang="en-US" sz="3600" b="1" dirty="0"/>
              <a:t>5.  </a:t>
            </a:r>
            <a:r>
              <a:rPr lang="en-US" sz="3600" b="1" dirty="0" smtClean="0"/>
              <a:t>Direction:</a:t>
            </a:r>
            <a:r>
              <a:rPr lang="en-US" sz="3600" b="1" dirty="0"/>
              <a:t> </a:t>
            </a:r>
            <a:r>
              <a:rPr lang="en-US" b="1" dirty="0" smtClean="0"/>
              <a:t>Print </a:t>
            </a:r>
            <a:r>
              <a:rPr lang="en-US" b="1" dirty="0"/>
              <a:t>goes from left to right, so children will need to be familiar with where to start each line and which direction to go in.</a:t>
            </a:r>
          </a:p>
          <a:p>
            <a:pPr lvl="0"/>
            <a:r>
              <a:rPr lang="en-US" dirty="0"/>
              <a:t>Your child won't need to know 'left' and 'right' in order to read - lots of adults still get mixed up!</a:t>
            </a:r>
          </a:p>
          <a:p>
            <a:pPr lvl="0"/>
            <a:r>
              <a:rPr lang="en-US" dirty="0"/>
              <a:t>When reading to your child, follow the print with your finger.</a:t>
            </a:r>
          </a:p>
          <a:p>
            <a:pPr lvl="0"/>
            <a:r>
              <a:rPr lang="en-US" dirty="0"/>
              <a:t>Later, you can ask them where you should start - try reading the words in reverse order, to demonstrate that the story doesn't make sense if you don't start in the right place.</a:t>
            </a:r>
          </a:p>
          <a:p>
            <a:pPr lvl="0"/>
            <a:r>
              <a:rPr lang="en-US" dirty="0" smtClean="0"/>
              <a:t>Play activities which </a:t>
            </a:r>
            <a:r>
              <a:rPr lang="en-US" dirty="0"/>
              <a:t>reinforce left-right direction, such as </a:t>
            </a:r>
            <a:r>
              <a:rPr lang="en-US" dirty="0" smtClean="0"/>
              <a:t>ask child </a:t>
            </a:r>
            <a:r>
              <a:rPr lang="en-US" dirty="0"/>
              <a:t>to draw a line to take the bunny (on the left) to its hutch (on the right</a:t>
            </a:r>
            <a:r>
              <a:rPr lang="en-US" dirty="0" smtClean="0"/>
              <a:t>), transfer items from the left side to the right.</a:t>
            </a:r>
            <a:endParaRPr lang="en-US" dirty="0"/>
          </a:p>
        </p:txBody>
      </p:sp>
    </p:spTree>
    <p:extLst>
      <p:ext uri="{BB962C8B-B14F-4D97-AF65-F5344CB8AC3E}">
        <p14:creationId xmlns:p14="http://schemas.microsoft.com/office/powerpoint/2010/main" val="1112302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you can do to help your child develop pre-reading skills?</a:t>
            </a:r>
          </a:p>
        </p:txBody>
      </p:sp>
      <p:sp>
        <p:nvSpPr>
          <p:cNvPr id="3" name="Content Placeholder 2"/>
          <p:cNvSpPr>
            <a:spLocks noGrp="1"/>
          </p:cNvSpPr>
          <p:nvPr>
            <p:ph idx="1"/>
          </p:nvPr>
        </p:nvSpPr>
        <p:spPr>
          <a:xfrm>
            <a:off x="1295401" y="2417523"/>
            <a:ext cx="9601196" cy="3807913"/>
          </a:xfrm>
        </p:spPr>
        <p:txBody>
          <a:bodyPr>
            <a:normAutofit fontScale="70000" lnSpcReduction="20000"/>
          </a:bodyPr>
          <a:lstStyle/>
          <a:p>
            <a:pPr marL="0" indent="0">
              <a:buNone/>
            </a:pPr>
            <a:r>
              <a:rPr lang="en-US" sz="2800" b="1" dirty="0" smtClean="0"/>
              <a:t>6. Concepts </a:t>
            </a:r>
            <a:r>
              <a:rPr lang="en-US" sz="2800" b="1" dirty="0"/>
              <a:t>of </a:t>
            </a:r>
            <a:r>
              <a:rPr lang="en-US" sz="2800" b="1" dirty="0" smtClean="0"/>
              <a:t>print:</a:t>
            </a:r>
            <a:r>
              <a:rPr lang="en-US" sz="4000" b="1" dirty="0"/>
              <a:t> </a:t>
            </a:r>
            <a:r>
              <a:rPr lang="en-US" sz="2300" b="1" dirty="0" smtClean="0">
                <a:latin typeface="+mj-lt"/>
              </a:rPr>
              <a:t>This </a:t>
            </a:r>
            <a:r>
              <a:rPr lang="en-US" sz="2300" b="1" dirty="0">
                <a:latin typeface="+mj-lt"/>
              </a:rPr>
              <a:t>is all about knowing how </a:t>
            </a:r>
            <a:r>
              <a:rPr lang="en-US" sz="2300" b="1" dirty="0" smtClean="0">
                <a:latin typeface="+mj-lt"/>
              </a:rPr>
              <a:t>print and text “work”. </a:t>
            </a:r>
            <a:r>
              <a:rPr lang="en-US" sz="2300" b="1" dirty="0" smtClean="0">
                <a:latin typeface="+mj-lt"/>
              </a:rPr>
              <a:t>Concepts of print include things such as:</a:t>
            </a:r>
          </a:p>
          <a:p>
            <a:pPr>
              <a:buFontTx/>
              <a:buChar char="-"/>
            </a:pPr>
            <a:r>
              <a:rPr lang="en-US" sz="2300" b="1" dirty="0" smtClean="0">
                <a:latin typeface="+mj-lt"/>
              </a:rPr>
              <a:t>We hold a book and we open it a certain way</a:t>
            </a:r>
          </a:p>
          <a:p>
            <a:pPr>
              <a:buFontTx/>
              <a:buChar char="-"/>
            </a:pPr>
            <a:r>
              <a:rPr lang="en-US" sz="2300" b="1" dirty="0" smtClean="0">
                <a:latin typeface="+mj-lt"/>
              </a:rPr>
              <a:t>Books have a front and a back cover, an author and an illustrator/photographer</a:t>
            </a:r>
          </a:p>
          <a:p>
            <a:pPr>
              <a:buFontTx/>
              <a:buChar char="-"/>
            </a:pPr>
            <a:r>
              <a:rPr lang="en-US" sz="2300" b="1" dirty="0" smtClean="0">
                <a:latin typeface="+mj-lt"/>
              </a:rPr>
              <a:t>It is print that we read and the illustrations are related to the print</a:t>
            </a:r>
          </a:p>
          <a:p>
            <a:pPr>
              <a:buFontTx/>
              <a:buChar char="-"/>
            </a:pPr>
            <a:r>
              <a:rPr lang="en-US" sz="2300" b="1" dirty="0" smtClean="0">
                <a:latin typeface="+mj-lt"/>
              </a:rPr>
              <a:t>Print represents language</a:t>
            </a:r>
          </a:p>
          <a:p>
            <a:pPr>
              <a:buFontTx/>
              <a:buChar char="-"/>
            </a:pPr>
            <a:r>
              <a:rPr lang="en-US" sz="2300" b="1" dirty="0" smtClean="0">
                <a:latin typeface="+mj-lt"/>
              </a:rPr>
              <a:t>There are many purposes for print</a:t>
            </a:r>
          </a:p>
          <a:p>
            <a:pPr>
              <a:buFontTx/>
              <a:buChar char="-"/>
            </a:pPr>
            <a:r>
              <a:rPr lang="en-US" sz="2300" b="1" dirty="0" smtClean="0">
                <a:latin typeface="+mj-lt"/>
              </a:rPr>
              <a:t>Words don’t change between readings</a:t>
            </a:r>
          </a:p>
          <a:p>
            <a:pPr>
              <a:buFontTx/>
              <a:buChar char="-"/>
            </a:pPr>
            <a:r>
              <a:rPr lang="en-US" sz="2300" b="1" dirty="0" smtClean="0">
                <a:latin typeface="+mj-lt"/>
              </a:rPr>
              <a:t>We read words from top to bottom and left to right, and we use “return sweep” (next line down we start from the left again)</a:t>
            </a:r>
          </a:p>
          <a:p>
            <a:pPr>
              <a:buFontTx/>
              <a:buChar char="-"/>
            </a:pPr>
            <a:r>
              <a:rPr lang="en-US" sz="2300" b="1" dirty="0" smtClean="0">
                <a:latin typeface="+mj-lt"/>
              </a:rPr>
              <a:t>Space separates words</a:t>
            </a:r>
          </a:p>
          <a:p>
            <a:pPr>
              <a:buFontTx/>
              <a:buChar char="-"/>
            </a:pPr>
            <a:r>
              <a:rPr lang="en-US" sz="2300" b="1" dirty="0" smtClean="0">
                <a:latin typeface="+mj-lt"/>
              </a:rPr>
              <a:t>Knowledge of punctuation, uppercase and lowercase letters</a:t>
            </a:r>
            <a:endParaRPr lang="en-US" dirty="0" smtClean="0"/>
          </a:p>
          <a:p>
            <a:endParaRPr lang="en-US" dirty="0"/>
          </a:p>
          <a:p>
            <a:endParaRPr lang="en-US" dirty="0"/>
          </a:p>
        </p:txBody>
      </p:sp>
    </p:spTree>
    <p:extLst>
      <p:ext uri="{BB962C8B-B14F-4D97-AF65-F5344CB8AC3E}">
        <p14:creationId xmlns:p14="http://schemas.microsoft.com/office/powerpoint/2010/main" val="42080869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2128</TotalTime>
  <Words>730</Words>
  <Application>Microsoft Office PowerPoint</Application>
  <PresentationFormat>Widescreen</PresentationFormat>
  <Paragraphs>69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Garamond</vt:lpstr>
      <vt:lpstr>Georgia</vt:lpstr>
      <vt:lpstr>Times New Roman</vt:lpstr>
      <vt:lpstr>Organic</vt:lpstr>
      <vt:lpstr>Raising a Reader and a Writer</vt:lpstr>
      <vt:lpstr>Pre-reading Skills</vt:lpstr>
      <vt:lpstr>Tips for Reading with your Child </vt:lpstr>
      <vt:lpstr>Tips for Reading with your Child </vt:lpstr>
      <vt:lpstr> What you can do to help your child develop pre-reading skills? </vt:lpstr>
      <vt:lpstr> What you can do to help your child develop pre-reading skills?</vt:lpstr>
      <vt:lpstr> What you can do to help your child develop pre-reading skills?</vt:lpstr>
      <vt:lpstr>What you can do to help your child develop pre-reading skills?</vt:lpstr>
      <vt:lpstr>What you can do to help your child develop pre-reading skills?</vt:lpstr>
      <vt:lpstr>What you can do to help your child develop pre-reading skills?</vt:lpstr>
      <vt:lpstr> The number one way to get young children on the road to reading is: Read together EVERY day!  </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Literacy Night</dc:title>
  <dc:creator>Joudi, Darine</dc:creator>
  <cp:lastModifiedBy>Chrysoula Stampouliadou</cp:lastModifiedBy>
  <cp:revision>51</cp:revision>
  <dcterms:created xsi:type="dcterms:W3CDTF">2014-02-24T08:41:46Z</dcterms:created>
  <dcterms:modified xsi:type="dcterms:W3CDTF">2015-01-12T19:06:40Z</dcterms:modified>
</cp:coreProperties>
</file>